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5"/>
  </p:notesMasterIdLst>
  <p:sldIdLst>
    <p:sldId id="375" r:id="rId3"/>
    <p:sldId id="430" r:id="rId4"/>
    <p:sldId id="412" r:id="rId5"/>
    <p:sldId id="376" r:id="rId6"/>
    <p:sldId id="377" r:id="rId7"/>
    <p:sldId id="415" r:id="rId8"/>
    <p:sldId id="256" r:id="rId9"/>
    <p:sldId id="378" r:id="rId10"/>
    <p:sldId id="379" r:id="rId11"/>
    <p:sldId id="380" r:id="rId12"/>
    <p:sldId id="381" r:id="rId13"/>
    <p:sldId id="382" r:id="rId14"/>
    <p:sldId id="384" r:id="rId15"/>
    <p:sldId id="386" r:id="rId16"/>
    <p:sldId id="387" r:id="rId17"/>
    <p:sldId id="388" r:id="rId18"/>
    <p:sldId id="393" r:id="rId19"/>
    <p:sldId id="414" r:id="rId20"/>
    <p:sldId id="258" r:id="rId21"/>
    <p:sldId id="394" r:id="rId22"/>
    <p:sldId id="260" r:id="rId23"/>
    <p:sldId id="389" r:id="rId24"/>
    <p:sldId id="259" r:id="rId25"/>
    <p:sldId id="338" r:id="rId26"/>
    <p:sldId id="395" r:id="rId27"/>
    <p:sldId id="400" r:id="rId28"/>
    <p:sldId id="392" r:id="rId29"/>
    <p:sldId id="391" r:id="rId30"/>
    <p:sldId id="261" r:id="rId31"/>
    <p:sldId id="398" r:id="rId32"/>
    <p:sldId id="399" r:id="rId33"/>
    <p:sldId id="390" r:id="rId34"/>
    <p:sldId id="403" r:id="rId35"/>
    <p:sldId id="404" r:id="rId36"/>
    <p:sldId id="405" r:id="rId37"/>
    <p:sldId id="406" r:id="rId38"/>
    <p:sldId id="407" r:id="rId39"/>
    <p:sldId id="408" r:id="rId40"/>
    <p:sldId id="409" r:id="rId41"/>
    <p:sldId id="411" r:id="rId42"/>
    <p:sldId id="419" r:id="rId43"/>
    <p:sldId id="401" r:id="rId44"/>
    <p:sldId id="396" r:id="rId45"/>
    <p:sldId id="402" r:id="rId46"/>
    <p:sldId id="416" r:id="rId47"/>
    <p:sldId id="397" r:id="rId48"/>
    <p:sldId id="420" r:id="rId49"/>
    <p:sldId id="418" r:id="rId50"/>
    <p:sldId id="421" r:id="rId51"/>
    <p:sldId id="435" r:id="rId52"/>
    <p:sldId id="436" r:id="rId53"/>
    <p:sldId id="437" r:id="rId54"/>
    <p:sldId id="432" r:id="rId55"/>
    <p:sldId id="434" r:id="rId56"/>
    <p:sldId id="433" r:id="rId57"/>
    <p:sldId id="422" r:id="rId58"/>
    <p:sldId id="423" r:id="rId59"/>
    <p:sldId id="429" r:id="rId60"/>
    <p:sldId id="431" r:id="rId61"/>
    <p:sldId id="426" r:id="rId62"/>
    <p:sldId id="427" r:id="rId63"/>
    <p:sldId id="42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559" y="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4/15/2022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587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29</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4/15/2022</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4/15/2022</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4/15/2022</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4/15/2022</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4/15/2022</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4/15/2022</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4/15/2022</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4/15/2022</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4/15/2022</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4/15/2022</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4/15/2022</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4/15/2022</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4/15/2022</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rxiv.org/abs/1701.0787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arxiv.org/abs/1812.04948"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hyperlink" Target="https://arxiv.org/abs/1805.0831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Adversarial Networks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Intuitively, 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zero sum game:</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043" t="-1564"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C400700-7BE1-4249-832F-78A532C09FAD}"/>
              </a:ext>
            </a:extLst>
          </p:cNvPr>
          <p:cNvPicPr>
            <a:picLocks noChangeAspect="1"/>
          </p:cNvPicPr>
          <p:nvPr/>
        </p:nvPicPr>
        <p:blipFill>
          <a:blip r:embed="rId3"/>
          <a:stretch>
            <a:fillRect/>
          </a:stretch>
        </p:blipFill>
        <p:spPr>
          <a:xfrm>
            <a:off x="2639691" y="3177357"/>
            <a:ext cx="5283434" cy="2727216"/>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pPr marL="0" indent="0">
                  <a:buNone/>
                </a:pPr>
                <a:r>
                  <a:rPr lang="en-US" sz="1100" dirty="0"/>
                  <a:t>,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sz="1200"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oMath>
                </a14:m>
                <a:r>
                  <a:rPr lang="en-US" dirty="0"/>
                  <a:t> is the expected value of the discriminator over the distribution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oMath>
                </a14:m>
                <a:r>
                  <a:rPr lang="en-US" dirty="0"/>
                  <a:t> is one minus the expected value of the discriminator over the distribution of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binary classifier  </a:t>
            </a:r>
          </a:p>
          <a:p>
            <a:pPr lvl="1"/>
            <a:r>
              <a:rPr lang="en-US" dirty="0"/>
              <a:t>Use standard classifier training algorithm </a:t>
            </a:r>
          </a:p>
          <a:p>
            <a:r>
              <a:rPr lang="en-US" dirty="0"/>
              <a:t>Generator uses discriminator to compute loss function </a:t>
            </a:r>
          </a:p>
          <a:p>
            <a:r>
              <a:rPr lang="en-US" dirty="0"/>
              <a:t>Complete algorithm alternate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11822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Game theory and GAN training</a:t>
            </a:r>
            <a:endParaRPr lang="en-US" sz="4000" dirty="0">
              <a:latin typeface="+mn-lt"/>
            </a:endParaRP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lnSpcReduction="10000"/>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GAN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925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998" t="-1634" r="-887"/>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392470" y="22672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98738" y="3603792"/>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943593" y="3603791"/>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as the distribution of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r="-1216" b="-737864"/>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and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err="1">
                    <a:latin typeface="+mn-lt"/>
                    <a:cs typeface="Segoe UI" panose="020B0502040204020203" pitchFamily="34" charset="0"/>
                  </a:rPr>
                  <a:t>eathmover</a:t>
                </a:r>
                <a:r>
                  <a:rPr lang="en-US" sz="2800" b="1" dirty="0">
                    <a:latin typeface="+mn-lt"/>
                    <a:cs typeface="Segoe UI" panose="020B0502040204020203" pitchFamily="34" charset="0"/>
                  </a:rPr>
                  <a:t> metric</a:t>
                </a:r>
                <a:r>
                  <a:rPr lang="en-US" sz="28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27044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Recall, we 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dirty="0">
                    <a:latin typeface="+mn-lt"/>
                    <a:cs typeface="Segoe UI" panose="020B0502040204020203" pitchFamily="34" charset="0"/>
                  </a:rPr>
                  <a:t>Therefore inception score in range </a:t>
                </a:r>
                <a14:m>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0,</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used to generate new data instances</a:t>
                </a:r>
              </a:p>
              <a:p>
                <a:r>
                  <a:rPr lang="en-US" dirty="0"/>
                  <a:t>The embedded space is latent (cannot be directly observed)</a:t>
                </a:r>
              </a:p>
              <a:p>
                <a:r>
                  <a:rPr lang="en-US" dirty="0"/>
                  <a:t>A discriminative model finds the conditional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a:t>
            </a:r>
          </a:p>
          <a:p>
            <a:r>
              <a:rPr lang="en-US" sz="2800" dirty="0">
                <a:latin typeface="+mn-lt"/>
                <a:cs typeface="Segoe UI" panose="020B0502040204020203" pitchFamily="34" charset="0"/>
              </a:rPr>
              <a:t> An incomplete list of key advances: </a:t>
            </a:r>
          </a:p>
          <a:p>
            <a:pPr marL="0" indent="0">
              <a:buNone/>
            </a:pPr>
            <a:endParaRPr lang="en-US" sz="2800" dirty="0">
              <a:latin typeface="+mn-lt"/>
              <a:cs typeface="Segoe UI" panose="020B0502040204020203" pitchFamily="34" charset="0"/>
            </a:endParaRP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3900088322"/>
              </p:ext>
            </p:extLst>
          </p:nvPr>
        </p:nvGraphicFramePr>
        <p:xfrm>
          <a:off x="502447" y="2385907"/>
          <a:ext cx="11187106" cy="4048760"/>
        </p:xfrm>
        <a:graphic>
          <a:graphicData uri="http://schemas.openxmlformats.org/drawingml/2006/table">
            <a:tbl>
              <a:tblPr firstRow="1" bandRow="1">
                <a:tableStyleId>{5C22544A-7EE6-4342-B048-85BDC9FD1C3A}</a:tableStyleId>
              </a:tblPr>
              <a:tblGrid>
                <a:gridCol w="3671044">
                  <a:extLst>
                    <a:ext uri="{9D8B030D-6E8A-4147-A177-3AD203B41FA5}">
                      <a16:colId xmlns:a16="http://schemas.microsoft.com/office/drawing/2014/main" val="2291288903"/>
                    </a:ext>
                  </a:extLst>
                </a:gridCol>
                <a:gridCol w="5645861">
                  <a:extLst>
                    <a:ext uri="{9D8B030D-6E8A-4147-A177-3AD203B41FA5}">
                      <a16:colId xmlns:a16="http://schemas.microsoft.com/office/drawing/2014/main" val="4001521776"/>
                    </a:ext>
                  </a:extLst>
                </a:gridCol>
                <a:gridCol w="187020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2016</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5501962" cy="559346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 </a:t>
            </a:r>
            <a:r>
              <a:rPr lang="en-US" dirty="0"/>
              <a:t>that creates new data instances starting from random noise</a:t>
            </a:r>
          </a:p>
          <a:p>
            <a:r>
              <a:rPr lang="en-US" dirty="0"/>
              <a:t>A discriminator that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9682</TotalTime>
  <Words>4003</Words>
  <Application>Microsoft Office PowerPoint</Application>
  <PresentationFormat>Widescreen</PresentationFormat>
  <Paragraphs>552</Paragraphs>
  <Slides>62</Slides>
  <Notes>39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Adversarial Networks </vt:lpstr>
      <vt:lpstr>Introduction to GANs </vt:lpstr>
      <vt:lpstr>Generative Models</vt:lpstr>
      <vt:lpstr>Generative Models</vt:lpstr>
      <vt:lpstr>Introduction to GANs </vt:lpstr>
      <vt:lpstr>PowerPoint Presentation</vt:lpstr>
      <vt:lpstr>A bit of game theory</vt:lpstr>
      <vt:lpstr>A bit of game theory</vt:lpstr>
      <vt:lpstr>A bit of game theory</vt:lpstr>
      <vt:lpstr>A bit of game theory</vt:lpstr>
      <vt:lpstr>A bit of game theory</vt:lpstr>
      <vt:lpstr>Game theory and GAN training</vt:lpstr>
      <vt:lpstr>Game theory and GAN training</vt:lpstr>
      <vt:lpstr>Game theory and GAN training</vt:lpstr>
      <vt:lpstr>Game theory and GAN training</vt:lpstr>
      <vt:lpstr>Game theory and GAN training</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Approaches to improved GAN training</vt:lpstr>
      <vt:lpstr>The Convolutional GAN</vt:lpstr>
      <vt:lpstr>The Convolutional GAN</vt:lpstr>
      <vt:lpstr>The Convolutional GAN</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 Elston</cp:lastModifiedBy>
  <cp:revision>268</cp:revision>
  <dcterms:created xsi:type="dcterms:W3CDTF">2018-12-31T16:25:12Z</dcterms:created>
  <dcterms:modified xsi:type="dcterms:W3CDTF">2022-04-15T23:40:57Z</dcterms:modified>
</cp:coreProperties>
</file>